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8" r:id="rId5"/>
    <p:sldId id="259" r:id="rId6"/>
    <p:sldId id="260" r:id="rId7"/>
    <p:sldId id="272" r:id="rId8"/>
    <p:sldId id="262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3" r:id="rId19"/>
    <p:sldId id="274" r:id="rId2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422C16"/>
    <a:srgbClr val="0C788E"/>
    <a:srgbClr val="025198"/>
    <a:srgbClr val="000099"/>
    <a:srgbClr val="1C1C1C"/>
    <a:srgbClr val="660066"/>
    <a:srgbClr val="00001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21575" autoAdjust="0"/>
    <p:restoredTop sz="94607" autoAdjust="0"/>
  </p:normalViewPr>
  <p:slideViewPr>
    <p:cSldViewPr>
      <p:cViewPr varScale="1">
        <p:scale>
          <a:sx n="81" d="100"/>
          <a:sy n="81" d="100"/>
        </p:scale>
        <p:origin x="-82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Высшая категория</c:v>
                </c:pt>
                <c:pt idx="1">
                  <c:v>I категория  </c:v>
                </c:pt>
                <c:pt idx="2">
                  <c:v>IІ категория </c:v>
                </c:pt>
                <c:pt idx="3">
                  <c:v>Специалист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46</c:v>
                </c:pt>
                <c:pt idx="1">
                  <c:v>30</c:v>
                </c:pt>
                <c:pt idx="2">
                  <c:v>18</c:v>
                </c:pt>
                <c:pt idx="3">
                  <c:v>64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Высшая категория</c:v>
                </c:pt>
                <c:pt idx="1">
                  <c:v>I категория  </c:v>
                </c:pt>
                <c:pt idx="2">
                  <c:v>IІ категория </c:v>
                </c:pt>
                <c:pt idx="3">
                  <c:v>Специалист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73</c:v>
                </c:pt>
                <c:pt idx="1">
                  <c:v>59</c:v>
                </c:pt>
                <c:pt idx="2">
                  <c:v>43</c:v>
                </c:pt>
                <c:pt idx="3">
                  <c:v>106</c:v>
                </c:pt>
              </c:numCache>
            </c:numRef>
          </c:val>
        </c:ser>
        <c:shape val="box"/>
        <c:axId val="68826240"/>
        <c:axId val="61085184"/>
        <c:axId val="68831872"/>
      </c:bar3DChart>
      <c:catAx>
        <c:axId val="68826240"/>
        <c:scaling>
          <c:orientation val="minMax"/>
        </c:scaling>
        <c:axPos val="b"/>
        <c:tickLblPos val="nextTo"/>
        <c:crossAx val="61085184"/>
        <c:crosses val="autoZero"/>
        <c:auto val="1"/>
        <c:lblAlgn val="ctr"/>
        <c:lblOffset val="100"/>
      </c:catAx>
      <c:valAx>
        <c:axId val="61085184"/>
        <c:scaling>
          <c:orientation val="minMax"/>
        </c:scaling>
        <c:axPos val="l"/>
        <c:majorGridlines/>
        <c:numFmt formatCode="General" sourceLinked="1"/>
        <c:tickLblPos val="nextTo"/>
        <c:crossAx val="68826240"/>
        <c:crosses val="autoZero"/>
        <c:crossBetween val="between"/>
      </c:valAx>
      <c:serAx>
        <c:axId val="68831872"/>
        <c:scaling>
          <c:orientation val="minMax"/>
        </c:scaling>
        <c:axPos val="b"/>
        <c:tickLblPos val="nextTo"/>
        <c:crossAx val="61085184"/>
        <c:crosses val="autoZero"/>
      </c:ser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дневная</c:v>
                </c:pt>
                <c:pt idx="1">
                  <c:v>заочная</c:v>
                </c:pt>
                <c:pt idx="2">
                  <c:v>дистанционная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</c:v>
                </c:pt>
                <c:pt idx="1">
                  <c:v>9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дневная</c:v>
                </c:pt>
                <c:pt idx="1">
                  <c:v>заочная</c:v>
                </c:pt>
                <c:pt idx="2">
                  <c:v>дистанционная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81</c:v>
                </c:pt>
                <c:pt idx="1">
                  <c:v>29</c:v>
                </c:pt>
                <c:pt idx="2">
                  <c:v>1</c:v>
                </c:pt>
              </c:numCache>
            </c:numRef>
          </c:val>
        </c:ser>
        <c:shape val="box"/>
        <c:axId val="61140992"/>
        <c:axId val="61142528"/>
        <c:axId val="78889408"/>
      </c:bar3DChart>
      <c:catAx>
        <c:axId val="61140992"/>
        <c:scaling>
          <c:orientation val="minMax"/>
        </c:scaling>
        <c:axPos val="b"/>
        <c:tickLblPos val="nextTo"/>
        <c:crossAx val="61142528"/>
        <c:crosses val="autoZero"/>
        <c:auto val="1"/>
        <c:lblAlgn val="ctr"/>
        <c:lblOffset val="100"/>
      </c:catAx>
      <c:valAx>
        <c:axId val="61142528"/>
        <c:scaling>
          <c:orientation val="minMax"/>
        </c:scaling>
        <c:axPos val="l"/>
        <c:majorGridlines/>
        <c:numFmt formatCode="General" sourceLinked="1"/>
        <c:tickLblPos val="nextTo"/>
        <c:crossAx val="61140992"/>
        <c:crosses val="autoZero"/>
        <c:crossBetween val="between"/>
      </c:valAx>
      <c:serAx>
        <c:axId val="78889408"/>
        <c:scaling>
          <c:orientation val="minMax"/>
        </c:scaling>
        <c:axPos val="b"/>
        <c:tickLblPos val="nextTo"/>
        <c:crossAx val="61142528"/>
        <c:crosses val="autoZero"/>
      </c:ser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95B32-3184-41ED-BC7B-0F8A835E8DEE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0A4B2-A734-4595-9EB8-70D0C3EAFE87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06111-F579-4F2B-B53D-D656A48F52C7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7FE61-A568-4009-81D2-A38C5E0D8049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037EE-9529-4CD1-B85D-A6EC01676AF9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EF206-51EA-431E-819E-A16E24231D8F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23239-5864-4620-8781-C946EEBB78E3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5C9BB-44A3-4B46-AA9F-880C045CFDDC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4AD58-26B0-4449-A9C0-A68FE053824C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3799C-F13F-455C-8404-556F38F91A9F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83BE2-8FBC-482F-84BE-2D9455DE50F0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A5279C2-8E2E-4BC0-B4C4-B1AF45017822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928688" y="142875"/>
            <a:ext cx="7783512" cy="4000500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latin typeface="Times New Roman" pitchFamily="18" charset="0"/>
              </a:rPr>
              <a:t>Информационное и методическое обеспечение сферы образования г.Кировска</a:t>
            </a:r>
            <a:br>
              <a:rPr lang="ru-RU" sz="3600" b="1" i="1" smtClean="0">
                <a:latin typeface="Times New Roman" pitchFamily="18" charset="0"/>
              </a:rPr>
            </a:br>
            <a:r>
              <a:rPr lang="ru-RU" sz="3600" b="1" i="1" smtClean="0">
                <a:latin typeface="Times New Roman" pitchFamily="18" charset="0"/>
              </a:rPr>
              <a:t>в условиях перехода на новые образовательные стандарты</a:t>
            </a:r>
            <a:endParaRPr lang="es-ES" sz="3600" b="1" i="1" smtClean="0">
              <a:latin typeface="Times New Roman" pitchFamily="18" charset="0"/>
            </a:endParaRPr>
          </a:p>
        </p:txBody>
      </p:sp>
      <p:sp>
        <p:nvSpPr>
          <p:cNvPr id="2051" name="Rectangle 122"/>
          <p:cNvSpPr>
            <a:spLocks noChangeArrowheads="1"/>
          </p:cNvSpPr>
          <p:nvPr/>
        </p:nvSpPr>
        <p:spPr bwMode="auto">
          <a:xfrm rot="10800000" flipV="1">
            <a:off x="4859338" y="5013325"/>
            <a:ext cx="41402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/>
              <a:t> </a:t>
            </a:r>
          </a:p>
          <a:p>
            <a:pPr algn="ctr"/>
            <a:r>
              <a:rPr lang="ru-RU" sz="1400"/>
              <a:t> </a:t>
            </a:r>
            <a:r>
              <a:rPr lang="ru-RU"/>
              <a:t>Заведующая методическим кабинетом</a:t>
            </a:r>
          </a:p>
          <a:p>
            <a:pPr algn="ctr"/>
            <a:r>
              <a:rPr lang="ru-RU"/>
              <a:t>отдела образования Администрации г.Кировска  </a:t>
            </a:r>
          </a:p>
          <a:p>
            <a:pPr algn="ctr"/>
            <a:r>
              <a:rPr lang="ru-RU"/>
              <a:t> </a:t>
            </a:r>
            <a:r>
              <a:rPr lang="ru-RU" b="1" i="1"/>
              <a:t>И.А. Лужеренко</a:t>
            </a:r>
            <a:r>
              <a:rPr lang="uk-UA"/>
              <a:t> 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март</a:t>
            </a:r>
            <a:endParaRPr lang="uk-UA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mtClean="0"/>
              <a:t>Инструктивный семинар «О переходе на временный государственный образо- вательный стандарт начальной школы»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mtClean="0"/>
              <a:t>                                               (</a:t>
            </a:r>
            <a:r>
              <a:rPr lang="ru-RU" b="1" i="1" smtClean="0"/>
              <a:t>Мудрак Н.В.</a:t>
            </a:r>
            <a:r>
              <a:rPr lang="ru-RU" smtClean="0"/>
              <a:t>)</a:t>
            </a:r>
          </a:p>
          <a:p>
            <a:pPr>
              <a:lnSpc>
                <a:spcPct val="90000"/>
              </a:lnSpc>
            </a:pPr>
            <a:r>
              <a:rPr lang="ru-RU" smtClean="0"/>
              <a:t>Практическая консультация «Арт-терапия в дошкольном учреждении»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mtClean="0"/>
              <a:t>                                         (</a:t>
            </a:r>
            <a:r>
              <a:rPr lang="ru-RU" b="1" i="1" smtClean="0"/>
              <a:t>Синельник Л.Н.</a:t>
            </a:r>
            <a:r>
              <a:rPr lang="ru-RU" smtClean="0"/>
              <a:t>)</a:t>
            </a:r>
            <a:endParaRPr lang="uk-UA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апрель</a:t>
            </a:r>
            <a:endParaRPr lang="uk-UA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smtClean="0"/>
              <a:t>Инструктивно-методический семинар «О про-ведении ГИА в 2014-2015 учебном году»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smtClean="0"/>
              <a:t>                        (</a:t>
            </a:r>
            <a:r>
              <a:rPr lang="ru-RU" sz="2800" b="1" i="1" smtClean="0"/>
              <a:t>Полякова Е.А., Лужеренко И.А.</a:t>
            </a:r>
            <a:r>
              <a:rPr lang="ru-RU" sz="2800" smtClean="0"/>
              <a:t>)</a:t>
            </a:r>
          </a:p>
          <a:p>
            <a:pPr>
              <a:lnSpc>
                <a:spcPct val="80000"/>
              </a:lnSpc>
            </a:pPr>
            <a:r>
              <a:rPr lang="ru-RU" sz="2800" smtClean="0"/>
              <a:t>Семинар «Особенности составления основ-ной образовательной программы образова-тельного учреждения»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smtClean="0"/>
              <a:t>                           (</a:t>
            </a:r>
            <a:r>
              <a:rPr lang="ru-RU" sz="2800" b="1" i="1" smtClean="0"/>
              <a:t>Лужеренко И.А., Мудрак Н.В.</a:t>
            </a:r>
            <a:r>
              <a:rPr lang="ru-RU" sz="2800" smtClean="0"/>
              <a:t>)</a:t>
            </a:r>
          </a:p>
          <a:p>
            <a:pPr>
              <a:lnSpc>
                <a:spcPct val="80000"/>
              </a:lnSpc>
            </a:pPr>
            <a:r>
              <a:rPr lang="ru-RU" sz="2800" smtClean="0"/>
              <a:t>Консультация «Готовность старших дошколь-ников к обучению в школе»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smtClean="0"/>
              <a:t>                                                   (</a:t>
            </a:r>
            <a:r>
              <a:rPr lang="ru-RU" sz="2800" b="1" i="1" smtClean="0"/>
              <a:t>Синельник Л.Н.</a:t>
            </a:r>
            <a:r>
              <a:rPr lang="ru-RU" sz="2800" smtClean="0"/>
              <a:t>)</a:t>
            </a:r>
          </a:p>
          <a:p>
            <a:pPr>
              <a:lnSpc>
                <a:spcPct val="80000"/>
              </a:lnSpc>
            </a:pPr>
            <a:endParaRPr lang="ru-RU" sz="2800" smtClean="0"/>
          </a:p>
          <a:p>
            <a:pPr>
              <a:lnSpc>
                <a:spcPct val="80000"/>
              </a:lnSpc>
              <a:buFontTx/>
              <a:buNone/>
            </a:pPr>
            <a:endParaRPr lang="uk-UA" sz="280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май</a:t>
            </a:r>
            <a:endParaRPr lang="uk-UA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575"/>
            <a:ext cx="8229600" cy="40655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smtClean="0"/>
              <a:t>Инструктивно-методический семинар «Алго-ритм проведения мониторинга качества под-готовки выпускников начальной школы в ОУ г.Кировска»</a:t>
            </a:r>
            <a:r>
              <a:rPr lang="uk-UA" sz="2800" smtClean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smtClean="0"/>
              <a:t>                                                         (</a:t>
            </a:r>
            <a:r>
              <a:rPr lang="ru-RU" sz="2800" b="1" i="1" smtClean="0"/>
              <a:t>Мудрак Н.В.</a:t>
            </a:r>
            <a:r>
              <a:rPr lang="ru-RU" sz="2800" smtClean="0"/>
              <a:t>)</a:t>
            </a:r>
          </a:p>
          <a:p>
            <a:pPr>
              <a:lnSpc>
                <a:spcPct val="90000"/>
              </a:lnSpc>
            </a:pPr>
            <a:r>
              <a:rPr lang="uk-UA" sz="2800" smtClean="0"/>
              <a:t>Семинар для руководителей ДОУ   «Созда-ние образовательной программы дошкольно- го образовательного учреждения»</a:t>
            </a:r>
            <a:endParaRPr lang="ru-RU" sz="280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smtClean="0"/>
              <a:t>                                                   (</a:t>
            </a:r>
            <a:r>
              <a:rPr lang="ru-RU" sz="2800" b="1" i="1" smtClean="0"/>
              <a:t>Синельник Л.Н.</a:t>
            </a:r>
            <a:r>
              <a:rPr lang="ru-RU" sz="2800" smtClean="0"/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endParaRPr lang="uk-UA" sz="280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июнь</a:t>
            </a:r>
            <a:endParaRPr lang="uk-UA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575"/>
            <a:ext cx="8229600" cy="4065588"/>
          </a:xfrm>
        </p:spPr>
        <p:txBody>
          <a:bodyPr/>
          <a:lstStyle/>
          <a:p>
            <a:r>
              <a:rPr lang="ru-RU" smtClean="0"/>
              <a:t>Инструктивный семинар</a:t>
            </a:r>
            <a:r>
              <a:rPr lang="uk-UA" smtClean="0"/>
              <a:t> </a:t>
            </a:r>
            <a:r>
              <a:rPr lang="ru-RU" smtClean="0"/>
              <a:t>«Учебно-мето-дическое сопровождение преподавания информатики»</a:t>
            </a:r>
          </a:p>
          <a:p>
            <a:pPr>
              <a:buFontTx/>
              <a:buNone/>
            </a:pPr>
            <a:r>
              <a:rPr lang="uk-UA" smtClean="0"/>
              <a:t>                                             (</a:t>
            </a:r>
            <a:r>
              <a:rPr lang="uk-UA" b="1" i="1" smtClean="0"/>
              <a:t>Ремская Л.И</a:t>
            </a:r>
            <a:r>
              <a:rPr lang="uk-UA" smtClean="0"/>
              <a:t>.) </a:t>
            </a:r>
          </a:p>
          <a:p>
            <a:r>
              <a:rPr lang="ru-RU" smtClean="0"/>
              <a:t>Презентация Школьного энциклопеди-ческого словаря «Русский язык»</a:t>
            </a:r>
            <a:r>
              <a:rPr lang="uk-UA" smtClean="0"/>
              <a:t> </a:t>
            </a:r>
          </a:p>
          <a:p>
            <a:pPr>
              <a:buFontTx/>
              <a:buNone/>
            </a:pPr>
            <a:r>
              <a:rPr lang="ru-RU" smtClean="0"/>
              <a:t>                                              (</a:t>
            </a:r>
            <a:r>
              <a:rPr lang="ru-RU" b="1" i="1" smtClean="0"/>
              <a:t>Мудрак Н.В.</a:t>
            </a:r>
            <a:r>
              <a:rPr lang="ru-RU" smtClean="0"/>
              <a:t>)</a:t>
            </a:r>
          </a:p>
          <a:p>
            <a:pPr>
              <a:buFontTx/>
              <a:buNone/>
            </a:pPr>
            <a:endParaRPr lang="uk-UA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август</a:t>
            </a:r>
            <a:endParaRPr lang="uk-UA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575"/>
            <a:ext cx="5329246" cy="4065588"/>
          </a:xfrm>
        </p:spPr>
        <p:txBody>
          <a:bodyPr/>
          <a:lstStyle/>
          <a:p>
            <a:r>
              <a:rPr lang="ru-RU" dirty="0" smtClean="0"/>
              <a:t>«Особенности учебного процесса в условиях перехода на временные государственные образовательные стандарты»</a:t>
            </a:r>
          </a:p>
          <a:p>
            <a:pPr>
              <a:buFontTx/>
              <a:buNone/>
            </a:pPr>
            <a:r>
              <a:rPr lang="ru-RU" dirty="0" smtClean="0"/>
              <a:t>   (</a:t>
            </a:r>
            <a:r>
              <a:rPr lang="ru-RU" b="1" i="1" dirty="0" err="1" smtClean="0"/>
              <a:t>Лужеренко</a:t>
            </a:r>
            <a:r>
              <a:rPr lang="ru-RU" b="1" i="1" dirty="0" smtClean="0"/>
              <a:t> И.А., </a:t>
            </a:r>
            <a:endParaRPr lang="ru-RU" b="1" i="1" dirty="0" smtClean="0"/>
          </a:p>
          <a:p>
            <a:pPr>
              <a:buFontTx/>
              <a:buNone/>
            </a:pPr>
            <a:r>
              <a:rPr lang="ru-RU" b="1" i="1" dirty="0" smtClean="0"/>
              <a:t>                     </a:t>
            </a:r>
            <a:r>
              <a:rPr lang="ru-RU" b="1" i="1" dirty="0" err="1" smtClean="0"/>
              <a:t>Мудрак</a:t>
            </a:r>
            <a:r>
              <a:rPr lang="ru-RU" b="1" i="1" dirty="0" smtClean="0"/>
              <a:t> </a:t>
            </a:r>
            <a:r>
              <a:rPr lang="ru-RU" b="1" i="1" dirty="0" smtClean="0"/>
              <a:t>Н.В.</a:t>
            </a:r>
            <a:r>
              <a:rPr lang="ru-RU" dirty="0" smtClean="0"/>
              <a:t>)</a:t>
            </a:r>
            <a:endParaRPr lang="uk-UA" dirty="0" smtClean="0"/>
          </a:p>
        </p:txBody>
      </p:sp>
      <p:pic>
        <p:nvPicPr>
          <p:cNvPr id="4097" name="Picture 1" descr="C:\Users\Admin\Desktop\WP_002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1071546"/>
            <a:ext cx="2786082" cy="1857388"/>
          </a:xfrm>
          <a:prstGeom prst="rect">
            <a:avLst/>
          </a:prstGeom>
          <a:noFill/>
        </p:spPr>
      </p:pic>
      <p:pic>
        <p:nvPicPr>
          <p:cNvPr id="4098" name="Picture 2" descr="C:\Users\Admin\Desktop\WP_0022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857628"/>
            <a:ext cx="3143272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Научно-методический семинар «</a:t>
            </a:r>
            <a:r>
              <a:rPr lang="ru-RU" sz="1800" b="1" i="1" dirty="0" smtClean="0"/>
              <a:t>Научно-методическое сопровождение деятельности образовательных учреждений ЛНР в период перехода на Временные государственные стандарты</a:t>
            </a:r>
            <a:r>
              <a:rPr lang="ru-RU" sz="1800" dirty="0" smtClean="0"/>
              <a:t>»</a:t>
            </a:r>
            <a:endParaRPr lang="ru-RU" dirty="0"/>
          </a:p>
        </p:txBody>
      </p:sp>
      <p:pic>
        <p:nvPicPr>
          <p:cNvPr id="25602" name="Picture 2" descr="C:\Users\Admin\Desktop\Фото\IMG_20150821_1006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Аттестация </a:t>
            </a:r>
            <a:r>
              <a:rPr lang="ru-RU" dirty="0" err="1" smtClean="0"/>
              <a:t>педработников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Курсы повышения квалификации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643063"/>
          </a:xfrm>
        </p:spPr>
        <p:txBody>
          <a:bodyPr/>
          <a:lstStyle/>
          <a:p>
            <a:pPr eaLnBrk="1" hangingPunct="1"/>
            <a:r>
              <a:rPr lang="ru-RU" b="1" smtClean="0">
                <a:latin typeface="Times New Roman" pitchFamily="18" charset="0"/>
              </a:rPr>
              <a:t>Совет </a:t>
            </a:r>
            <a:br>
              <a:rPr lang="ru-RU" b="1" smtClean="0">
                <a:latin typeface="Times New Roman" pitchFamily="18" charset="0"/>
              </a:rPr>
            </a:br>
            <a:r>
              <a:rPr lang="ru-RU" b="1" smtClean="0">
                <a:latin typeface="Times New Roman" pitchFamily="18" charset="0"/>
              </a:rPr>
              <a:t>методического кабинета</a:t>
            </a:r>
            <a:r>
              <a:rPr lang="uk-UA" smtClean="0"/>
              <a:t> </a:t>
            </a:r>
            <a:endParaRPr 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57438"/>
            <a:ext cx="8229600" cy="4024312"/>
          </a:xfrm>
        </p:spPr>
        <p:txBody>
          <a:bodyPr/>
          <a:lstStyle/>
          <a:p>
            <a:pPr lvl="1"/>
            <a:endParaRPr lang="ru-RU" smtClean="0"/>
          </a:p>
          <a:p>
            <a:pPr lvl="1">
              <a:buFont typeface="Arial" charset="0"/>
              <a:buChar char="•"/>
            </a:pPr>
            <a:r>
              <a:rPr lang="ru-RU" b="1" smtClean="0"/>
              <a:t>Лужеренко И.А.</a:t>
            </a:r>
            <a:r>
              <a:rPr lang="ru-RU" smtClean="0"/>
              <a:t> – председатель Совета</a:t>
            </a:r>
          </a:p>
          <a:p>
            <a:pPr lvl="1">
              <a:buFont typeface="Arial" charset="0"/>
              <a:buChar char="•"/>
            </a:pPr>
            <a:r>
              <a:rPr lang="ru-RU" b="1" smtClean="0"/>
              <a:t>Мудрак Н.В.</a:t>
            </a:r>
            <a:r>
              <a:rPr lang="ru-RU" smtClean="0"/>
              <a:t> – секретарь Совета</a:t>
            </a:r>
          </a:p>
          <a:p>
            <a:pPr lvl="1">
              <a:buFont typeface="Arial" charset="0"/>
              <a:buChar char="•"/>
            </a:pPr>
            <a:r>
              <a:rPr lang="ru-RU" b="1" smtClean="0"/>
              <a:t>Синельник Л.Н.</a:t>
            </a:r>
            <a:r>
              <a:rPr lang="ru-RU" smtClean="0"/>
              <a:t> – член Совета</a:t>
            </a:r>
          </a:p>
          <a:p>
            <a:pPr lvl="1">
              <a:buFont typeface="Arial" charset="0"/>
              <a:buChar char="•"/>
            </a:pPr>
            <a:r>
              <a:rPr lang="ru-RU" b="1" smtClean="0"/>
              <a:t>Шатохина В.С.</a:t>
            </a:r>
            <a:r>
              <a:rPr lang="ru-RU" smtClean="0"/>
              <a:t> – член Совета</a:t>
            </a:r>
          </a:p>
          <a:p>
            <a:pPr lvl="1">
              <a:buFont typeface="Arial" charset="0"/>
              <a:buChar char="•"/>
            </a:pPr>
            <a:r>
              <a:rPr lang="ru-RU" b="1" smtClean="0"/>
              <a:t>Курасова Т.В.</a:t>
            </a:r>
            <a:r>
              <a:rPr lang="ru-RU" smtClean="0"/>
              <a:t> – член Совета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714488"/>
            <a:ext cx="79296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Тематика заседаний </a:t>
            </a:r>
          </a:p>
          <a:p>
            <a:pPr algn="ctr"/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Совета методического кабинета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ru-RU" i="1" smtClean="0"/>
              <a:t>январь</a:t>
            </a:r>
            <a:endParaRPr lang="en-US" i="1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5038"/>
            <a:ext cx="8229600" cy="38163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smtClean="0"/>
              <a:t>Об утверждении годового плана работы методического кабинета на 2015 год              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smtClean="0"/>
              <a:t>                                                   (</a:t>
            </a:r>
            <a:r>
              <a:rPr lang="ru-RU" sz="2800" b="1" i="1" smtClean="0"/>
              <a:t>Лужеренко И.А</a:t>
            </a:r>
            <a:r>
              <a:rPr lang="ru-RU" sz="2800" smtClean="0"/>
              <a:t>.) </a:t>
            </a:r>
          </a:p>
          <a:p>
            <a:pPr>
              <a:lnSpc>
                <a:spcPct val="90000"/>
              </a:lnSpc>
            </a:pPr>
            <a:r>
              <a:rPr lang="ru-RU" sz="2800" smtClean="0"/>
              <a:t>О сотрудничестве учителя начальных классов и педагога-психолога в  управлении учебно-познавательной деятельностью первоклассника на этапе его адаптации к школе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smtClean="0"/>
              <a:t>                                                         (</a:t>
            </a:r>
            <a:r>
              <a:rPr lang="ru-RU" sz="2800" b="1" i="1" smtClean="0"/>
              <a:t>Мудрак Н.В</a:t>
            </a:r>
            <a:r>
              <a:rPr lang="ru-RU" sz="2800" smtClean="0"/>
              <a:t>.)</a:t>
            </a: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i="1" smtClean="0"/>
              <a:t>март</a:t>
            </a:r>
            <a:endParaRPr lang="uk-UA" i="1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575"/>
            <a:ext cx="8229600" cy="40655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smtClean="0"/>
              <a:t>Государственная политика в образовании. Педагогическая Инициатива «Наша новая школа»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smtClean="0"/>
              <a:t>                                                  (</a:t>
            </a:r>
            <a:r>
              <a:rPr lang="ru-RU" sz="2800" b="1" i="1" smtClean="0"/>
              <a:t>Лужеренко И.А</a:t>
            </a:r>
            <a:r>
              <a:rPr lang="ru-RU" sz="2800" smtClean="0"/>
              <a:t>.)</a:t>
            </a:r>
          </a:p>
          <a:p>
            <a:pPr>
              <a:lnSpc>
                <a:spcPct val="80000"/>
              </a:lnSpc>
            </a:pPr>
            <a:r>
              <a:rPr lang="ru-RU" sz="2800" smtClean="0"/>
              <a:t>Об обобщении опыта работы Г.Р.Ефимовой, учителя английского языка ООШ №2 по проблеме «Внедрение методов активизации    познавательной деятельности учащихся на уроках английского языка»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smtClean="0"/>
              <a:t>                                                   (</a:t>
            </a:r>
            <a:r>
              <a:rPr lang="ru-RU" sz="2800" b="1" i="1" smtClean="0"/>
              <a:t>Сафонова М.Л</a:t>
            </a:r>
            <a:r>
              <a:rPr lang="ru-RU" sz="2800" smtClean="0"/>
              <a:t>.)</a:t>
            </a:r>
            <a:endParaRPr lang="uk-UA" sz="280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i="1" smtClean="0"/>
              <a:t>июнь</a:t>
            </a:r>
            <a:endParaRPr lang="uk-UA" i="1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43195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smtClean="0"/>
              <a:t>Основная образовательная программа как ключевой нормативно-правовой акт реализации ФГОС на уровне учреждения. Критерии готовности образовательного учреждения к введению ФГОС.            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smtClean="0"/>
              <a:t>                                                      (</a:t>
            </a:r>
            <a:r>
              <a:rPr lang="ru-RU" sz="2800" b="1" i="1" smtClean="0"/>
              <a:t>Курасова Т.В</a:t>
            </a:r>
            <a:r>
              <a:rPr lang="ru-RU" sz="2800" smtClean="0"/>
              <a:t>.)</a:t>
            </a:r>
          </a:p>
          <a:p>
            <a:pPr>
              <a:lnSpc>
                <a:spcPct val="80000"/>
              </a:lnSpc>
            </a:pPr>
            <a:r>
              <a:rPr lang="ru-RU" sz="2800" smtClean="0"/>
              <a:t>Об обобщении опыта работы Т.Л.Буниной, учителя истории и правоведения УВК №16 по проблеме «Формирование исторического      мышления через призму «Человек в истории»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smtClean="0"/>
              <a:t>                                                   (</a:t>
            </a:r>
            <a:r>
              <a:rPr lang="ru-RU" sz="2800" b="1" i="1" smtClean="0"/>
              <a:t>Лужеренко И.А</a:t>
            </a:r>
            <a:r>
              <a:rPr lang="ru-RU" sz="2800" smtClean="0"/>
              <a:t>.)</a:t>
            </a:r>
            <a:endParaRPr lang="uk-UA" sz="280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071678"/>
            <a:ext cx="814393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Научно-методическое сопровождение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деятельности </a:t>
            </a:r>
          </a:p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образовательных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учреждений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г.Кировска </a:t>
            </a:r>
          </a:p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период перехода </a:t>
            </a:r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временные государственные образовательные стандарты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i="1" smtClean="0"/>
              <a:t>январь</a:t>
            </a:r>
            <a:endParaRPr lang="uk-UA" i="1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49500"/>
            <a:ext cx="8229600" cy="3776663"/>
          </a:xfrm>
        </p:spPr>
        <p:txBody>
          <a:bodyPr/>
          <a:lstStyle/>
          <a:p>
            <a:r>
              <a:rPr lang="ru-RU" smtClean="0"/>
              <a:t>Проблемный стол «Психолого-педагогическое сопровождение учебно-воспитательного процесса в дошкольных образовательных учреждениях»</a:t>
            </a:r>
          </a:p>
          <a:p>
            <a:pPr>
              <a:buFontTx/>
              <a:buNone/>
            </a:pPr>
            <a:r>
              <a:rPr lang="ru-RU" smtClean="0"/>
              <a:t>                                         (</a:t>
            </a:r>
            <a:r>
              <a:rPr lang="ru-RU" b="1" i="1" smtClean="0"/>
              <a:t>Синельник Л.Н.</a:t>
            </a:r>
            <a:r>
              <a:rPr lang="ru-RU" smtClean="0"/>
              <a:t>)</a:t>
            </a:r>
            <a:endParaRPr lang="uk-UA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i="1" smtClean="0"/>
              <a:t>февраль</a:t>
            </a:r>
            <a:endParaRPr lang="uk-UA" i="1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sz="2800" smtClean="0"/>
          </a:p>
          <a:p>
            <a:pPr>
              <a:lnSpc>
                <a:spcPct val="80000"/>
              </a:lnSpc>
            </a:pPr>
            <a:r>
              <a:rPr lang="ru-RU" sz="2800" smtClean="0"/>
              <a:t>Методический семинар «Основные положе-ния перехода на временный государственный стандарт начального общего образования»</a:t>
            </a:r>
            <a:r>
              <a:rPr lang="uk-UA" sz="2800" smtClean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smtClean="0"/>
              <a:t>                                                         (</a:t>
            </a:r>
            <a:r>
              <a:rPr lang="ru-RU" sz="2800" b="1" i="1" smtClean="0"/>
              <a:t>Мудрак Н.В</a:t>
            </a:r>
            <a:r>
              <a:rPr lang="ru-RU" sz="2800" smtClean="0"/>
              <a:t>.)</a:t>
            </a:r>
          </a:p>
          <a:p>
            <a:pPr>
              <a:lnSpc>
                <a:spcPct val="80000"/>
              </a:lnSpc>
            </a:pPr>
            <a:r>
              <a:rPr lang="ru-RU" sz="2800" smtClean="0"/>
              <a:t>Практикум с элементами тренинга «Приемы и техники ауторелаксации,повышающие стрессоустойчивость»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smtClean="0"/>
              <a:t>                                                    (</a:t>
            </a:r>
            <a:r>
              <a:rPr lang="ru-RU" sz="2800" b="1" i="1" smtClean="0"/>
              <a:t>Синельник Л.Н</a:t>
            </a:r>
            <a:r>
              <a:rPr lang="ru-RU" sz="2800" smtClean="0"/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endParaRPr lang="uk-UA" sz="280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8226</TotalTime>
  <Words>467</Words>
  <Application>Microsoft Office PowerPoint</Application>
  <PresentationFormat>Экран (4:3)</PresentationFormat>
  <Paragraphs>71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Diseño predeterminado</vt:lpstr>
      <vt:lpstr>Информационное и методическое обеспечение сферы образования г.Кировска в условиях перехода на новые образовательные стандарты</vt:lpstr>
      <vt:lpstr>Совет  методического кабинета </vt:lpstr>
      <vt:lpstr>Слайд 3</vt:lpstr>
      <vt:lpstr>январь</vt:lpstr>
      <vt:lpstr>март</vt:lpstr>
      <vt:lpstr>июнь</vt:lpstr>
      <vt:lpstr>Слайд 7</vt:lpstr>
      <vt:lpstr>январь</vt:lpstr>
      <vt:lpstr>февраль</vt:lpstr>
      <vt:lpstr>март</vt:lpstr>
      <vt:lpstr>апрель</vt:lpstr>
      <vt:lpstr>май</vt:lpstr>
      <vt:lpstr>июнь</vt:lpstr>
      <vt:lpstr>август</vt:lpstr>
      <vt:lpstr>Научно-методический семинар «Научно-методическое сопровождение деятельности образовательных учреждений ЛНР в период перехода на Временные государственные стандарты»</vt:lpstr>
      <vt:lpstr>Аттестация педработников</vt:lpstr>
      <vt:lpstr>Курсы повышения квалификации</vt:lpstr>
      <vt:lpstr>Слайд 18</vt:lpstr>
      <vt:lpstr>Слайд 19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Admin</cp:lastModifiedBy>
  <cp:revision>735</cp:revision>
  <dcterms:created xsi:type="dcterms:W3CDTF">2010-05-23T14:28:12Z</dcterms:created>
  <dcterms:modified xsi:type="dcterms:W3CDTF">2015-08-24T21:52:38Z</dcterms:modified>
</cp:coreProperties>
</file>